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A5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P1_封面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1828800"/>
            <a:ext cx="9445752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企业AI落地，第一步你走对了吗？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3063240"/>
            <a:ext cx="3959352" cy="508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71600" y="3291840"/>
            <a:ext cx="94457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100" b="0">
                <a:solidFill>
                  <a:srgbClr val="FFFFFF"/>
                </a:solidFill>
                <a:latin typeface="Microsoft YaHei"/>
              </a:defRPr>
            </a:pPr>
            <a:r>
              <a:t>大部分老板一开始就搞错了方向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591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1">
                <a:solidFill>
                  <a:srgbClr val="1A3A5C"/>
                </a:solidFill>
                <a:latin typeface="Microsoft YaHei"/>
              </a:defRPr>
            </a:pPr>
            <a:r>
              <a:t>方案看了十几份，越看越焦虑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051560"/>
            <a:ext cx="3200400" cy="381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566928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① 看了十几份方案，每份都在讲技术工具</a:t>
            </a:r>
          </a:p>
          <a:p>
            <a:pPr algn="l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② 不知道从哪个环节切入最有效</a:t>
            </a:r>
          </a:p>
          <a:p>
            <a:pPr algn="l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③ 越研究越焦虑，决策反而更难做</a:t>
            </a:r>
          </a:p>
        </p:txBody>
      </p:sp>
      <p:pic>
        <p:nvPicPr>
          <p:cNvPr id="6" name="Picture 5" descr="P2_方案十几份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1188720"/>
            <a:ext cx="5029200" cy="28289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3601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27D3A"/>
                </a:solidFill>
                <a:latin typeface="Microsoft YaHei"/>
              </a:defRPr>
            </a:pPr>
            <a:r>
              <a:t>AI转型的第一步不是招人，是搭框架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0" y="2148840"/>
            <a:ext cx="3044952" cy="381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560320"/>
            <a:ext cx="9445752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① 先别急着请外部工程师</a:t>
            </a:r>
          </a:p>
          <a:p>
            <a:pPr algn="ctr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② 搭框架比招人更优先、更根本</a:t>
            </a:r>
          </a:p>
          <a:p>
            <a:pPr algn="ctr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③ 框架决定AI能在企业里走多远</a:t>
            </a:r>
          </a:p>
        </p:txBody>
      </p:sp>
      <p:pic>
        <p:nvPicPr>
          <p:cNvPr id="6" name="Picture 5" descr="P3_别请外部工程师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3840480"/>
            <a:ext cx="365760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591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1">
                <a:solidFill>
                  <a:srgbClr val="1A3A5C"/>
                </a:solidFill>
                <a:latin typeface="Microsoft YaHei"/>
              </a:defRPr>
            </a:pPr>
            <a:r>
              <a:t>先搭框架，让AI嵌入现有业务流程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051560"/>
            <a:ext cx="4389120" cy="381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3200400" cy="3474720"/>
          </a:xfrm>
          <a:prstGeom prst="roundRect">
            <a:avLst/>
          </a:prstGeom>
          <a:solidFill>
            <a:srgbClr val="FFFDF8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463040"/>
            <a:ext cx="3200400" cy="762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9202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1A3A5C"/>
                </a:solidFill>
                <a:latin typeface="Microsoft YaHei"/>
              </a:defRPr>
            </a:pPr>
            <a:r>
              <a:t>财务 + 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651760"/>
            <a:ext cx="26517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2D3436"/>
                </a:solidFill>
                <a:latin typeface="Microsoft YaHei"/>
              </a:defRPr>
            </a:pPr>
            <a:r>
              <a:t>财务和AI一起过报表</a:t>
            </a:r>
            <a:br/>
            <a:r>
              <a:t>不是替换人，是赋能人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463040"/>
            <a:ext cx="3200400" cy="3474720"/>
          </a:xfrm>
          <a:prstGeom prst="roundRect">
            <a:avLst/>
          </a:prstGeom>
          <a:solidFill>
            <a:srgbClr val="FFFDF8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89120" y="1463040"/>
            <a:ext cx="3200400" cy="762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9202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1A3A5C"/>
                </a:solidFill>
                <a:latin typeface="Microsoft YaHei"/>
              </a:defRPr>
            </a:pPr>
            <a:r>
              <a:t>运营 + 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2651760"/>
            <a:ext cx="26517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2D3436"/>
                </a:solidFill>
                <a:latin typeface="Microsoft YaHei"/>
              </a:defRPr>
            </a:pPr>
            <a:r>
              <a:t>运营和AI一起写文案</a:t>
            </a:r>
            <a:br/>
            <a:r>
              <a:t>效率翻倍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463040"/>
            <a:ext cx="3200400" cy="3474720"/>
          </a:xfrm>
          <a:prstGeom prst="roundRect">
            <a:avLst/>
          </a:prstGeom>
          <a:solidFill>
            <a:srgbClr val="FFFDF8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46720" y="1463040"/>
            <a:ext cx="3200400" cy="762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21040" y="19202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1A3A5C"/>
                </a:solidFill>
                <a:latin typeface="Microsoft YaHei"/>
              </a:defRPr>
            </a:pPr>
            <a:r>
              <a:t>框架先行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21040" y="2651760"/>
            <a:ext cx="26517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2D3436"/>
                </a:solidFill>
                <a:latin typeface="Microsoft YaHei"/>
              </a:defRPr>
            </a:pPr>
            <a:r>
              <a:t>框架不搭好</a:t>
            </a:r>
            <a:br/>
            <a:r>
              <a:t>买再多工具都是摆设</a:t>
            </a:r>
          </a:p>
        </p:txBody>
      </p:sp>
      <p:pic>
        <p:nvPicPr>
          <p:cNvPr id="17" name="Picture 16" descr="P4_先搭框架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120640"/>
            <a:ext cx="10725912" cy="60333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1072591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1">
                <a:solidFill>
                  <a:srgbClr val="1A3A5C"/>
                </a:solidFill>
                <a:latin typeface="Microsoft YaHei"/>
              </a:defRPr>
            </a:pPr>
            <a:r>
              <a:t>让AI从真实业务土壤里长出来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051560"/>
            <a:ext cx="5029200" cy="381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5_AI从业务土壤长出来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5303520" cy="29832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17920" y="1645920"/>
            <a:ext cx="530352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① 需求不是咨询师画出来的，</a:t>
            </a:r>
            <a:br/>
            <a:r>
              <a:t>    是一线员工用出来的</a:t>
            </a:r>
          </a:p>
          <a:p>
            <a:pPr algn="l">
              <a:spcAft>
                <a:spcPts val="1000"/>
              </a:spcAft>
              <a:defRPr sz="1800">
                <a:solidFill>
                  <a:srgbClr val="2D3436"/>
                </a:solidFill>
                <a:latin typeface="Microsoft YaHei"/>
              </a:defRPr>
            </a:pPr>
            <a:r>
              <a:t>② 让AI解决真实问题，</a:t>
            </a:r>
            <a:br/>
            <a:r>
              <a:t>    而不是想象中的问题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A5C">
              <a:alpha val="2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P6_CT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1828800"/>
            <a:ext cx="94457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想知道怎么搭框架？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2834640"/>
            <a:ext cx="3959352" cy="50800"/>
          </a:xfrm>
          <a:prstGeom prst="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71600" y="3108960"/>
            <a:ext cx="94457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100" b="0">
                <a:solidFill>
                  <a:srgbClr val="FFFFFF"/>
                </a:solidFill>
                <a:latin typeface="Microsoft YaHei"/>
              </a:defRPr>
            </a:pPr>
            <a:r>
              <a:t>点击下方链接，获取具体方案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40480" y="4114800"/>
            <a:ext cx="4507992" cy="640080"/>
          </a:xfrm>
          <a:prstGeom prst="roundRect">
            <a:avLst/>
          </a:prstGeom>
          <a:solidFill>
            <a:srgbClr val="F27D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>
              <a:defRPr sz="2000" b="1">
                <a:solidFill>
                  <a:srgbClr val="FFFFFF"/>
                </a:solidFill>
                <a:latin typeface="Microsoft YaHei"/>
              </a:defRPr>
            </a:pPr>
            <a:r>
              <a:t>👉  立即获取方案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